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notesMasterIdLst>
    <p:notesMasterId r:id="rId24"/>
  </p:notesMasterIdLst>
  <p:sldIdLst>
    <p:sldId id="385" r:id="rId2"/>
    <p:sldId id="386" r:id="rId3"/>
    <p:sldId id="294" r:id="rId4"/>
    <p:sldId id="396" r:id="rId5"/>
    <p:sldId id="397" r:id="rId6"/>
    <p:sldId id="381" r:id="rId7"/>
    <p:sldId id="277" r:id="rId8"/>
    <p:sldId id="378" r:id="rId9"/>
    <p:sldId id="377" r:id="rId10"/>
    <p:sldId id="379" r:id="rId11"/>
    <p:sldId id="380" r:id="rId12"/>
    <p:sldId id="389" r:id="rId13"/>
    <p:sldId id="390" r:id="rId14"/>
    <p:sldId id="391" r:id="rId15"/>
    <p:sldId id="392" r:id="rId16"/>
    <p:sldId id="393" r:id="rId17"/>
    <p:sldId id="394" r:id="rId18"/>
    <p:sldId id="329" r:id="rId19"/>
    <p:sldId id="395" r:id="rId20"/>
    <p:sldId id="375" r:id="rId21"/>
    <p:sldId id="387" r:id="rId22"/>
    <p:sldId id="388" r:id="rId2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Garamond" panose="02020404030301010803" pitchFamily="18" charset="0"/>
      <p:regular r:id="rId36"/>
      <p:bold r:id="rId37"/>
      <p:italic r:id="rId38"/>
    </p:embeddedFont>
    <p:embeddedFont>
      <p:font typeface="Book Antiqua" panose="02040602050305030304" pitchFamily="18" charset="0"/>
      <p:regular r:id="rId39"/>
      <p:bold r:id="rId40"/>
      <p:italic r:id="rId41"/>
      <p:boldItalic r:id="rId42"/>
    </p:embeddedFont>
    <p:embeddedFont>
      <p:font typeface="NikoshBAN" panose="02000000000000000000" pitchFamily="2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3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9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2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5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Relationship Id="rId9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0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966485" y="3595737"/>
            <a:ext cx="3300413" cy="933149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593">
              <a:defRPr/>
            </a:pPr>
            <a:endParaRPr lang="en-US" sz="2250" b="1" kern="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7663" y="3657600"/>
            <a:ext cx="2857500" cy="81917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685593"/>
            <a:r>
              <a:rPr lang="bn-IN" sz="1050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5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1958201" y="1359598"/>
            <a:ext cx="2961608" cy="2397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1850" y="1085887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1752600" y="3629891"/>
            <a:ext cx="0" cy="10945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" y="0"/>
            <a:ext cx="1943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09600"/>
            <a:ext cx="88392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কোন গতিশীল চার্জ বা স্থায়ী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তার চারপাশে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চৌম্বকক্ষেত্র সৃষ্টি করে। চৌম্বকক্ষেত্রে কোন তল কল্পনা করা হলে ঐ তলের ভিতর দিয়ে লম্বভাবে অতিক্রান্ত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বলরেখার সংখ্যাই হল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609600"/>
            <a:ext cx="8610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কল্পিত তলের ক্ষেত্রফল এবং ঐ তলের লম্ব বরাবর চৌম্বকক্ষেত্রের উপাংশের গুণফলকে ঐ তলের সাথে সংশ্লিষ্ট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52500" y="3124200"/>
            <a:ext cx="2095500" cy="1600200"/>
            <a:chOff x="1714500" y="3810000"/>
            <a:chExt cx="2095500" cy="8382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7145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336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5527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9718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909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810000" y="3810000"/>
              <a:ext cx="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lowchart: Data 41"/>
          <p:cNvSpPr/>
          <p:nvPr/>
        </p:nvSpPr>
        <p:spPr>
          <a:xfrm>
            <a:off x="0" y="2708563"/>
            <a:ext cx="4003926" cy="1447800"/>
          </a:xfrm>
          <a:prstGeom prst="flowChartInputOutpu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952500" y="1905000"/>
            <a:ext cx="2095500" cy="1267692"/>
            <a:chOff x="1333500" y="2514600"/>
            <a:chExt cx="2095500" cy="1267692"/>
          </a:xfrm>
        </p:grpSpPr>
        <p:grpSp>
          <p:nvGrpSpPr>
            <p:cNvPr id="43" name="Group 42"/>
            <p:cNvGrpSpPr/>
            <p:nvPr/>
          </p:nvGrpSpPr>
          <p:grpSpPr>
            <a:xfrm>
              <a:off x="1333500" y="2563092"/>
              <a:ext cx="2095500" cy="1219200"/>
              <a:chOff x="1714500" y="2590800"/>
              <a:chExt cx="2095500" cy="12192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17145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21336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5527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9718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33909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3810000" y="2590800"/>
                <a:ext cx="0" cy="1219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90800" y="2514600"/>
                  <a:ext cx="457200" cy="575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514600"/>
                  <a:ext cx="457200" cy="57547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40000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1697163" y="1645860"/>
            <a:ext cx="457200" cy="1526832"/>
            <a:chOff x="76200" y="2255460"/>
            <a:chExt cx="457200" cy="152683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152400" y="2255460"/>
              <a:ext cx="0" cy="15268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6200" y="2417746"/>
                  <a:ext cx="457200" cy="57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417746"/>
                  <a:ext cx="457200" cy="5783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41333" b="-308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2" name="Straight Connector 81"/>
          <p:cNvCxnSpPr/>
          <p:nvPr/>
        </p:nvCxnSpPr>
        <p:spPr>
          <a:xfrm>
            <a:off x="6594726" y="3629891"/>
            <a:ext cx="0" cy="10945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4953000" y="3124200"/>
            <a:ext cx="2971800" cy="1600200"/>
            <a:chOff x="838200" y="3810000"/>
            <a:chExt cx="2971800" cy="838200"/>
          </a:xfrm>
        </p:grpSpPr>
        <p:cxnSp>
          <p:nvCxnSpPr>
            <p:cNvPr id="84" name="Straight Connector 83"/>
            <p:cNvCxnSpPr/>
            <p:nvPr/>
          </p:nvCxnSpPr>
          <p:spPr>
            <a:xfrm flipH="1">
              <a:off x="838200" y="3810000"/>
              <a:ext cx="876300" cy="8336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1276350" y="3810000"/>
              <a:ext cx="85725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714500" y="3810000"/>
              <a:ext cx="838200" cy="8336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133600" y="3810000"/>
              <a:ext cx="83820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514600" y="3810000"/>
              <a:ext cx="87630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2952750" y="3810000"/>
              <a:ext cx="85725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Flowchart: Data 89"/>
          <p:cNvSpPr/>
          <p:nvPr/>
        </p:nvSpPr>
        <p:spPr>
          <a:xfrm>
            <a:off x="4617027" y="2729345"/>
            <a:ext cx="4003926" cy="1447800"/>
          </a:xfrm>
          <a:prstGeom prst="flowChartInputOutpu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5787774" y="1905000"/>
            <a:ext cx="2670426" cy="1267694"/>
            <a:chOff x="1333500" y="2514600"/>
            <a:chExt cx="2670426" cy="1267694"/>
          </a:xfrm>
        </p:grpSpPr>
        <p:grpSp>
          <p:nvGrpSpPr>
            <p:cNvPr id="92" name="Group 91"/>
            <p:cNvGrpSpPr/>
            <p:nvPr/>
          </p:nvGrpSpPr>
          <p:grpSpPr>
            <a:xfrm>
              <a:off x="1333500" y="2706896"/>
              <a:ext cx="2670426" cy="1075398"/>
              <a:chOff x="1714500" y="2734604"/>
              <a:chExt cx="2670426" cy="1075398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1714500" y="2734604"/>
                <a:ext cx="536826" cy="107539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V="1">
                <a:off x="2133600" y="2734604"/>
                <a:ext cx="540252" cy="107539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2552700" y="2734604"/>
                <a:ext cx="536826" cy="107539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 flipV="1">
                <a:off x="2939799" y="2734606"/>
                <a:ext cx="574926" cy="107539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390900" y="2734604"/>
                <a:ext cx="613026" cy="107539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 flipV="1">
                <a:off x="3810000" y="2734604"/>
                <a:ext cx="574926" cy="107539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90800" y="2514600"/>
                  <a:ext cx="457200" cy="575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514600"/>
                  <a:ext cx="457200" cy="5754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40000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/>
          <p:cNvGrpSpPr/>
          <p:nvPr/>
        </p:nvGrpSpPr>
        <p:grpSpPr>
          <a:xfrm>
            <a:off x="6518526" y="1600200"/>
            <a:ext cx="457200" cy="1572492"/>
            <a:chOff x="76200" y="2209800"/>
            <a:chExt cx="457200" cy="1572492"/>
          </a:xfrm>
        </p:grpSpPr>
        <p:cxnSp>
          <p:nvCxnSpPr>
            <p:cNvPr id="101" name="Straight Arrow Connector 100"/>
            <p:cNvCxnSpPr/>
            <p:nvPr/>
          </p:nvCxnSpPr>
          <p:spPr>
            <a:xfrm flipV="1">
              <a:off x="152400" y="2255460"/>
              <a:ext cx="0" cy="15268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76200" y="2209800"/>
                  <a:ext cx="457200" cy="57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09800"/>
                  <a:ext cx="457200" cy="5783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1333" b="-297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518526" y="2438400"/>
            <a:ext cx="462471" cy="542702"/>
            <a:chOff x="6518526" y="3048000"/>
            <a:chExt cx="462471" cy="5427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518526" y="3048000"/>
                  <a:ext cx="4572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526" y="3048000"/>
                  <a:ext cx="45720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7576" r="-14667" b="-257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Arc 1"/>
            <p:cNvSpPr/>
            <p:nvPr/>
          </p:nvSpPr>
          <p:spPr>
            <a:xfrm rot="19516991">
              <a:off x="6586914" y="3081532"/>
              <a:ext cx="394083" cy="509170"/>
            </a:xfrm>
            <a:prstGeom prst="arc">
              <a:avLst>
                <a:gd name="adj1" fmla="val 14938323"/>
                <a:gd name="adj2" fmla="val 2070844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87463" y="4875863"/>
                <a:ext cx="3429000" cy="18158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কল্পিত তলের ক্ষেত্রফল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এবং ঐ তলের লম্ব বরাবর চৌম্বকক্ষেত্র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𝜑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𝐴𝐵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63" y="4875863"/>
                <a:ext cx="3429000" cy="1815882"/>
              </a:xfrm>
              <a:prstGeom prst="rect">
                <a:avLst/>
              </a:prstGeom>
              <a:blipFill>
                <a:blip r:embed="rId7"/>
                <a:stretch>
                  <a:fillRect l="-3363" t="-2667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67202" y="4889718"/>
                <a:ext cx="4648198" cy="18158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চৌম্বকক্ষেত্র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কল্পিত তলের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কোণে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ক্রিয়া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তলের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বরাবর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ক্ষেত্র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উপাংশ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𝐵𝑐𝑜𝑠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তখন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𝝋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𝑨𝑩𝒄𝒐𝒔</m:t>
                    </m:r>
                    <m:r>
                      <a:rPr lang="en-US" sz="28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IN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2" y="4889718"/>
                <a:ext cx="4648198" cy="1815882"/>
              </a:xfrm>
              <a:prstGeom prst="rect">
                <a:avLst/>
              </a:prstGeom>
              <a:blipFill>
                <a:blip r:embed="rId8"/>
                <a:stretch>
                  <a:fillRect l="-2484" t="-2333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 rot="16200000">
                <a:off x="6035872" y="1960734"/>
                <a:ext cx="866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  <a:cs typeface="NikoshBAN" pitchFamily="2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  <a:cs typeface="NikoshBAN" pitchFamily="2" charset="0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35872" y="1960734"/>
                <a:ext cx="86626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6667" t="-9155" r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45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1" grpId="0" animBg="1"/>
      <p:bldP spid="42" grpId="0" animBg="1"/>
      <p:bldP spid="90" grpId="0" animBg="1"/>
      <p:bldP spid="52" grpId="0" animBg="1"/>
      <p:bldP spid="5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2514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" y="1295400"/>
            <a:ext cx="347749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ের একক কী?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1836" y="1295400"/>
                <a:ext cx="6411191" cy="206210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𝜑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𝐴𝐵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হতে ক্ষেত্রফলের একক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চৌম্বকক্ষেত্র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একক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টেসলা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)।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ের একক</a:t>
                </a:r>
                <a:r>
                  <a:rPr lang="bn-IN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𝑇𝑚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সংক্ষেপে একে ওয়েবার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𝑊𝑏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6" y="1295400"/>
                <a:ext cx="6411191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2275" t="-2924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2618" y="1424592"/>
                <a:ext cx="3872345" cy="58477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ওয়েবার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𝑊𝑏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কাকে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1424592"/>
                <a:ext cx="387234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599" t="-10000" r="-7668" b="-3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1836" y="1293857"/>
                <a:ext cx="6705600" cy="156966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এক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টেসলা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চৌম্বকক্ষেত্র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ের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সাথে লম্বভাবে স্থাপিত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এক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ক্ষেত্রফলের মধ্য দিয়ে যে পরিমাণ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অতিক্রম করে তাকে এক ওয়েবার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𝑊𝑏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6" y="1293857"/>
                <a:ext cx="67056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2174" t="-4198" r="-2355" b="-1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2618" y="1318266"/>
            <a:ext cx="4267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ঘনত্ব কাকে বলে?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2618" y="1335421"/>
                <a:ext cx="7467600" cy="22688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চৌম্বকক্ষেত্রে কল্পিত তলের  একক ক্ষেত্রফলের  মধ্য দিয়ে অতিক্রমকারী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কে,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ঘনত্ব বলে।</a:t>
                </a: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ঘনত্ব</a:t>
                </a:r>
                <a14:m>
                  <m:oMath xmlns:m="http://schemas.openxmlformats.org/officeDocument/2006/math"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IN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ঘনত্ব এবং চৌম্বকক্ষেত্রের মান একই।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1335421"/>
                <a:ext cx="7467600" cy="2268891"/>
              </a:xfrm>
              <a:prstGeom prst="rect">
                <a:avLst/>
              </a:prstGeom>
              <a:blipFill>
                <a:blip r:embed="rId5"/>
                <a:stretch>
                  <a:fillRect l="-1956" t="-3209" b="-7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47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904" y="38100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তড়িতবাহী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কুন্ডলীর স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ক্ষনস্থায়ী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তাড়িতচালক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তড়িৎচুম্বকীয় আবেশ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2"/>
          <a:srcRect r="4310"/>
          <a:stretch>
            <a:fillRect/>
          </a:stretch>
        </p:blipFill>
        <p:spPr>
          <a:xfrm>
            <a:off x="838200" y="457200"/>
            <a:ext cx="7315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055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90600"/>
            <a:ext cx="5486400" cy="2630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100" y="2827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চুম্বকের সাহায্যে তড়িৎশক্তি উৎপাদন।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541455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স্থায়ী দন্ডচুম্বকের উত্তর মেরুকে কুন্ডলির দিকে সরানো হয় তবে দেখা যায় যে, যতক্ষন পর্যন্ত দন্ড চুম্বকটি কুন্ডলীর দিকে গতিশীল থাকে, ততক্ষন গ্যালভানোমিটারে একটি বিক্ষেপ লক্ষ্য করা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867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চুম্বকের গতির কারনে তড়িৎ শক্তি উৎপাদিত হচ্ছে।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4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45855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দন্ড চুম্বকের গতির ফলে কুন্ডলীতে যে তড়িৎশক্তি উৎপন্ন হয়েছে তাহাই আবিস্ট তড়িচ্চালক বল এবং এই তড়িৎ চালক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বলের কারনে সৃস্ট প্রবাহকে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আবিস্ট তড়িৎ প্রবাহ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581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কোন ক্ষেত্রের মধ্য দিয়ে লম্বভাবে পার হয়ে যাওয়া চৌম্বক বলরেখার মোট সংখ্যাকেই ঐ ক্ষেত্রের চৌম্বক ফ্লাক্স বলে।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19450" y="5734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734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58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83100" y="3346450"/>
          <a:ext cx="1778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177480" imgH="164880" progId="Equation.3">
                  <p:embed/>
                </p:oleObj>
              </mc:Choice>
              <mc:Fallback>
                <p:oleObj name="Equation" r:id="rId3" imgW="177480" imgH="1648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346450"/>
                        <a:ext cx="1778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95438" y="2713038"/>
          <a:ext cx="51165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1193760" imgH="253800" progId="Equation.3">
                  <p:embed/>
                </p:oleObj>
              </mc:Choice>
              <mc:Fallback>
                <p:oleObj name="Equation" r:id="rId5" imgW="1193760" imgH="253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2713038"/>
                        <a:ext cx="5116512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774045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চৌম্বকক্ষেত্রের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 তবে ঐ চৌম্বকক্ষেত্রে অবস্থিত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ক্ষেত্রফলের কোন কুন্ডলীর ফ্লাক্স হবে -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0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219200" y="457200"/>
            <a:ext cx="6858000" cy="838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তড়িতচৌম্বক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আবেশ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ফ্যারাডের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245" y="1295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ফ্যারাডের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6141" y="1800285"/>
            <a:ext cx="48168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ক্ষনস্থায়ী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তড়িতচালক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ততক্ষন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তড়িতচালক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6" y="2164724"/>
            <a:ext cx="3258355" cy="27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219200" y="533400"/>
            <a:ext cx="6858000" cy="10668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তড়িতচৌম্বক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আবেশ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ফ্যারাডের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ফ্যারাডের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তড়িতচালক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কুন্ডলীর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591" y="3962400"/>
                <a:ext cx="8382000" cy="2251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বদ্ধ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কুন্ডলীতে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আবিষ্ট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চৌম্বক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পরিবর্তিত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হয়ে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আবিষ্ট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তড়িতচালক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𝑑𝑡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1" y="3962400"/>
                <a:ext cx="8382000" cy="2251707"/>
              </a:xfrm>
              <a:prstGeom prst="rect">
                <a:avLst/>
              </a:prstGeom>
              <a:blipFill rotWithShape="0">
                <a:blip r:embed="rId2"/>
                <a:stretch>
                  <a:fillRect l="-2545" t="-4607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53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4200" y="914400"/>
            <a:ext cx="30861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133600"/>
                <a:ext cx="8527474" cy="157530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5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ক্ষেত্র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বিশিষ্ট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তল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সুষম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চৌম্বকক্ষেত্রের সাথে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30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কোণ তৈরি করে। তলের মধ্য দিয়ে অতিক্রান্ত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ফ্লাক্স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নির্ণয় কর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133600"/>
                <a:ext cx="8527474" cy="1575303"/>
              </a:xfrm>
              <a:prstGeom prst="rect">
                <a:avLst/>
              </a:prstGeom>
              <a:blipFill>
                <a:blip r:embed="rId2"/>
                <a:stretch>
                  <a:fillRect l="-1713" t="-3846" r="-1784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180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229" y="1524000"/>
                <a:ext cx="825246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4000" dirty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NikoshBAN" pitchFamily="2" charset="0"/>
                      </a:rPr>
                      <m:t>02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NikoshBAN" pitchFamily="2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ব্যাসার্ধ বিশিস্ট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পাকের একটি বৃত্তাকার কুন্ডলী কোন সুষম চৌম্বক ক্ষেত্রের মধ্যে অবস্থিত। ক্ষেত্রের মান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4000" i="1" dirty="0" smtClean="0">
                        <a:latin typeface="Cambria Math" panose="02040503050406030204" pitchFamily="18" charset="0"/>
                        <a:cs typeface="NikoshBAN" pitchFamily="2" charset="0"/>
                      </a:rPr>
                      <m:t>𝑇</m:t>
                    </m:r>
                  </m:oMath>
                </a14:m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।কুন্ডলীতল ক্ষেত্রের সাথে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60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কোণে অবস্থিত হলে অতিক্রান্ত ফ্লাক্স কত?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9" y="1524000"/>
                <a:ext cx="8252460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2659" t="-3819" r="-2511" b="-9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533400"/>
            <a:ext cx="870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0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760594" y="1121768"/>
            <a:ext cx="1429110" cy="5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64148"/>
            <a:ext cx="5189525" cy="366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291023" y="3140534"/>
            <a:ext cx="3216584" cy="177741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kern="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2400" b="1" kern="0" spc="3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5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35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6854" y="3300184"/>
            <a:ext cx="2037170" cy="1361911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2400" b="1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sz="2400" b="1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r>
              <a:rPr lang="en-US" sz="135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sz="135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58" y="1981822"/>
            <a:ext cx="1071155" cy="1229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2525285" y="4284816"/>
            <a:ext cx="361250" cy="680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12" y="2065650"/>
            <a:ext cx="847532" cy="11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38334" y="109751"/>
            <a:ext cx="2286000" cy="652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397" y="4876799"/>
            <a:ext cx="8839875" cy="1875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বাল্বটি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জ্বললেও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দ্বিতীয় চিত্রে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বাল্বটি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লার কারণ কী?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দ্বিতীয় চিত্রের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বাল্বটি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জ্বালাতে হলে কী ব্যবস্থা গ্রহণ করতে হবে? যুক্তি দাও।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আমাদের দেশে এই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তাড়িতচৌম্বকীয়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 বাণিজ্যিকভাবে তড়িৎ উৎপাদন করা হচ্ছে কী-না? তোমার উত্তরের পক্ষে যুক্তি দাও।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81335" y="1039813"/>
            <a:ext cx="4133850" cy="3836987"/>
            <a:chOff x="5010150" y="1039813"/>
            <a:chExt cx="4133850" cy="3836987"/>
          </a:xfrm>
        </p:grpSpPr>
        <p:grpSp>
          <p:nvGrpSpPr>
            <p:cNvPr id="13" name="Group 12"/>
            <p:cNvGrpSpPr/>
            <p:nvPr/>
          </p:nvGrpSpPr>
          <p:grpSpPr>
            <a:xfrm>
              <a:off x="5010150" y="1039813"/>
              <a:ext cx="4133850" cy="2998787"/>
              <a:chOff x="5010150" y="1039813"/>
              <a:chExt cx="4133850" cy="299878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0150" y="1039813"/>
                <a:ext cx="4133850" cy="2998787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5943600" y="3200400"/>
                <a:ext cx="838200" cy="838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5562600" y="3619499"/>
                <a:ext cx="1828800" cy="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915838" y="3647520"/>
              <a:ext cx="1447177" cy="1229280"/>
              <a:chOff x="2025308" y="3386351"/>
              <a:chExt cx="1447177" cy="12292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025308" y="4246299"/>
                    <a:ext cx="144717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NikoshBAN" pitchFamily="2" charset="0"/>
                          </a:rPr>
                          <m:t>𝑤𝑎𝑡𝑡</m:t>
                        </m:r>
                      </m:oMath>
                    </a14:m>
                    <a:r>
                      <a:rPr lang="en-US" dirty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বাল্ব  </a:t>
                    </a:r>
                    <a:endParaRPr lang="en-US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308" y="4246299"/>
                    <a:ext cx="1447177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6557" r="-4622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14" b="7511"/>
              <a:stretch/>
            </p:blipFill>
            <p:spPr>
              <a:xfrm rot="10800000">
                <a:off x="2133599" y="3386351"/>
                <a:ext cx="981972" cy="883535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381000" y="1039813"/>
            <a:ext cx="4133850" cy="3596719"/>
            <a:chOff x="381000" y="1039813"/>
            <a:chExt cx="4133850" cy="3596719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1039813"/>
              <a:ext cx="4133850" cy="3596719"/>
              <a:chOff x="381000" y="1039813"/>
              <a:chExt cx="4133850" cy="359671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381000" y="1039813"/>
                <a:ext cx="4133850" cy="2998787"/>
                <a:chOff x="5010150" y="1039813"/>
                <a:chExt cx="4133850" cy="2998787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0150" y="1039813"/>
                  <a:ext cx="4133850" cy="2998787"/>
                </a:xfrm>
                <a:prstGeom prst="rect">
                  <a:avLst/>
                </a:prstGeom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5943600" y="3200400"/>
                  <a:ext cx="838200" cy="8381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5562600" y="3619499"/>
                  <a:ext cx="1828800" cy="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933450" y="4267200"/>
                    <a:ext cx="15711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NikoshBAN" pitchFamily="2" charset="0"/>
                          </a:rPr>
                          <m:t>𝑤𝑎𝑡𝑡</m:t>
                        </m:r>
                      </m:oMath>
                    </a14:m>
                    <a:r>
                      <a:rPr lang="en-US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bn-IN" dirty="0" smtClean="0">
                        <a:latin typeface="NikoshBAN" pitchFamily="2" charset="0"/>
                        <a:cs typeface="NikoshBAN" pitchFamily="2" charset="0"/>
                      </a:rPr>
                      <a:t>বাল্ব  </a:t>
                    </a:r>
                    <a:endParaRPr lang="en-US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450" y="4267200"/>
                    <a:ext cx="157119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6557" r="-6589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34402" y="3592523"/>
              <a:ext cx="522997" cy="762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917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7496"/>
            <a:ext cx="4787000" cy="3570504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724213" y="1489548"/>
            <a:ext cx="1866277" cy="13315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457700" y="1489548"/>
            <a:ext cx="4457700" cy="1750016"/>
          </a:xfrm>
          <a:prstGeom prst="wedgeRectCallout">
            <a:avLst>
              <a:gd name="adj1" fmla="val -80675"/>
              <a:gd name="adj2" fmla="val 90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1653" y="1805476"/>
            <a:ext cx="4243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841" y="1593923"/>
            <a:ext cx="1771649" cy="1882302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</a:bodyPr>
          <a:lstStyle/>
          <a:p>
            <a:pPr>
              <a:defRPr/>
            </a:pPr>
            <a:r>
              <a:rPr lang="bn-IN" sz="27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>
              <a:defRPr/>
            </a:pPr>
            <a:r>
              <a:rPr lang="bn-IN" sz="27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450" kern="0" dirty="0">
              <a:solidFill>
                <a:sysClr val="windowText" lastClr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8193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0206" y="1657351"/>
            <a:ext cx="588645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3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</a:t>
            </a:r>
            <a:r>
              <a:rPr lang="bn-IN" sz="33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আল্লাহ্‌ আমাদের </a:t>
            </a:r>
            <a:r>
              <a:rPr lang="en-US" sz="33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উ</a:t>
            </a:r>
            <a:r>
              <a:rPr lang="bn-IN" sz="33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পর সহায় হউন</a:t>
            </a:r>
          </a:p>
          <a:p>
            <a:pPr lvl="0">
              <a:defRPr/>
            </a:pPr>
            <a:r>
              <a:rPr lang="bn-IN" sz="33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33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33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আজ এ পর্যন্তই</a:t>
            </a:r>
          </a:p>
          <a:p>
            <a:pPr lvl="0">
              <a:defRPr/>
            </a:pPr>
            <a:r>
              <a:rPr lang="bn-IN" sz="33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33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33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খোদা হাফেজ</a:t>
            </a:r>
            <a:endParaRPr lang="en-US" sz="33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69426"/>
            <a:ext cx="5986463" cy="29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86350" y="5330460"/>
            <a:ext cx="1143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0808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 txBox="1">
            <a:spLocks/>
          </p:cNvSpPr>
          <p:nvPr/>
        </p:nvSpPr>
        <p:spPr>
          <a:xfrm>
            <a:off x="3200400" y="439975"/>
            <a:ext cx="2888673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 লক্ষ্য কর  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77092" y="5181600"/>
            <a:ext cx="7723908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কী জান, এই যন্ত্রগুলো কোন নীতির উপর প্রতিষ্ঠিত 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" y="1371600"/>
            <a:ext cx="2897526" cy="2729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2971800" cy="2710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3" y="1364673"/>
            <a:ext cx="2978727" cy="2703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7" name="Subtitle 2"/>
          <p:cNvSpPr txBox="1">
            <a:spLocks/>
          </p:cNvSpPr>
          <p:nvPr/>
        </p:nvSpPr>
        <p:spPr>
          <a:xfrm>
            <a:off x="533400" y="4107873"/>
            <a:ext cx="1704878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জেনারেটর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546765" y="4107873"/>
            <a:ext cx="1711035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ট্রান্সফরমার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7121236" y="4107873"/>
            <a:ext cx="1108364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মোটর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08363" y="2133600"/>
            <a:ext cx="6359237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চতুর্থ অধ্যায়ে আমরা জেনেছি তড়িৎ প্রবাহের ফলে চৌম্বকক্ষেত্রের সৃষ্টি হয়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23111" y="2133600"/>
            <a:ext cx="5846617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চিন্তা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 চৌম্বকক্ষেত্রের দ্বারা কী তড়িৎ প্রবাহের সৃষ্টি করা যাবে?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9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7" grpId="0" animBg="1"/>
      <p:bldP spid="28" grpId="0" animBg="1"/>
      <p:bldP spid="3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219200"/>
            <a:ext cx="61722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686" y="3238500"/>
            <a:ext cx="82296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তাড়িতচৌম্বক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আবেশ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ফ্যারাডের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তাড়িতচৌম্বকীয় আবেশ ব্যাখা করতে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চুম্বকের সাহায্যে তড়িৎশক্তি উৎপাদন বর্ণনা করতে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আবিস্ট তড়িচ্চালক বল ও চৌম্বক ফ্লাক্স এর মধ্যে সম্পর্ক বলতে পারবে।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তাড়িতচৌম্বকীয় আবেশ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ফ্যারাডের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ব্যাখা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400300" y="609600"/>
            <a:ext cx="4572000" cy="10668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000" dirty="0">
              <a:ln w="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3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btitle 2"/>
          <p:cNvSpPr txBox="1">
            <a:spLocks/>
          </p:cNvSpPr>
          <p:nvPr/>
        </p:nvSpPr>
        <p:spPr>
          <a:xfrm>
            <a:off x="782781" y="5791200"/>
            <a:ext cx="6934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এই পদ্ধতিটির নাম দেন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2209800" y="1143000"/>
            <a:ext cx="2362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চিত্রটি লক্ষ্য করঃ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27118" y="1773382"/>
            <a:ext cx="4495800" cy="3162301"/>
            <a:chOff x="1905000" y="1910194"/>
            <a:chExt cx="4495800" cy="3162301"/>
          </a:xfrm>
        </p:grpSpPr>
        <p:grpSp>
          <p:nvGrpSpPr>
            <p:cNvPr id="9" name="Group 8"/>
            <p:cNvGrpSpPr/>
            <p:nvPr/>
          </p:nvGrpSpPr>
          <p:grpSpPr>
            <a:xfrm>
              <a:off x="1905000" y="1910195"/>
              <a:ext cx="4495800" cy="3162300"/>
              <a:chOff x="3733800" y="1847850"/>
              <a:chExt cx="4495800" cy="31623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800" y="1847850"/>
                <a:ext cx="4495800" cy="31623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733800" y="4648200"/>
                <a:ext cx="3733800" cy="3619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391400" y="4465492"/>
                <a:ext cx="838200" cy="5446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60227" y="1847850"/>
                <a:ext cx="838200" cy="373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905000" y="1910194"/>
              <a:ext cx="4495800" cy="3162301"/>
            </a:xfrm>
            <a:prstGeom prst="rect">
              <a:avLst/>
            </a:prstGeom>
            <a:noFill/>
            <a:ln cmpd="thickThin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ubtitle 2"/>
          <p:cNvSpPr txBox="1">
            <a:spLocks/>
          </p:cNvSpPr>
          <p:nvPr/>
        </p:nvSpPr>
        <p:spPr>
          <a:xfrm>
            <a:off x="1323111" y="5209309"/>
            <a:ext cx="4225637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দেখে তোমরা কি বুঝলে?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554181" y="5156489"/>
            <a:ext cx="7578437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১৮৩১সালে সর্বপ্রথম মাইকেল ফ্যারাডে এই পরীক্ষাটি করেন।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76200" y="5059507"/>
            <a:ext cx="8839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আবিষ্কার করেন যে, চৌম্বকক্ষেত্র দ্বারা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 করা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343400" y="5791200"/>
            <a:ext cx="357793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তাড়িতচৌম্বকীয়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971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6" grpId="0" animBg="1"/>
      <p:bldP spid="29" grpId="0" animBg="1"/>
      <p:bldP spid="30" grpId="0" animBg="1"/>
      <p:bldP spid="31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9950" y="304800"/>
            <a:ext cx="24003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718" y="990600"/>
            <a:ext cx="4308764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তাড়িতচৌম্বকীয়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514600"/>
            <a:ext cx="84582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গতিশীল চুম্বক বা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গতিশীল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ৎবাহী কুন্ডলীর সাহায্যে অন্য একটি বদ্ধ বর্তনীতে ক্ষণস্থায়ী তড়িচ্চালক শক্তি তথা তড়িৎ প্রবাহ উৎপন্ন হওয়ার পদ্ধতিকে তাড়িত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বলে।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73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52768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আবিষ্ট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তড়িচ্চালক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52803"/>
            <a:ext cx="8305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ইতোমধ্যে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চৌম্বকক্ষেত্রের সাহায্যে বদ্ধ বর্তনীতে তড়িৎ প্রবাহ আবিষ্ট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945" y="5562600"/>
            <a:ext cx="816725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তড়িচ্চালক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কুন্ডলীর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ফ্লাক্সের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272" y="2105203"/>
            <a:ext cx="8305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একটি তড়িৎবাহী বর্তনীর সাহায্যে, অন্য একটি বর্তনীতে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প্রবাহ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আবিষ্ট করা যাবে?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45981" y="1143000"/>
            <a:ext cx="2362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চিত্রটি লক্ষ্য করঃ 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23111" y="4904509"/>
            <a:ext cx="4225637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দেখে তোমরা কি বুঝলে?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2126" y="1843088"/>
            <a:ext cx="6948092" cy="2424112"/>
            <a:chOff x="1032126" y="1843088"/>
            <a:chExt cx="6948092" cy="2424112"/>
          </a:xfrm>
        </p:grpSpPr>
        <p:grpSp>
          <p:nvGrpSpPr>
            <p:cNvPr id="5" name="Group 4"/>
            <p:cNvGrpSpPr/>
            <p:nvPr/>
          </p:nvGrpSpPr>
          <p:grpSpPr>
            <a:xfrm>
              <a:off x="1032126" y="1843088"/>
              <a:ext cx="6948092" cy="2424112"/>
              <a:chOff x="2428875" y="1752601"/>
              <a:chExt cx="6948092" cy="242411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875" y="1752601"/>
                <a:ext cx="6948092" cy="242411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8458200" y="2907268"/>
                <a:ext cx="457200" cy="36933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en-US" dirty="0"/>
              </a:p>
            </p:txBody>
          </p:sp>
        </p:grp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2227081" y="3657600"/>
              <a:ext cx="100965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১নং বর্তনী 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5410200" y="3657600"/>
              <a:ext cx="100965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 বর্তনী 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Subtitle 2"/>
          <p:cNvSpPr txBox="1">
            <a:spLocks/>
          </p:cNvSpPr>
          <p:nvPr/>
        </p:nvSpPr>
        <p:spPr>
          <a:xfrm>
            <a:off x="2213226" y="5146964"/>
            <a:ext cx="6172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তড়িৎ প্রবাহের সৃষ্টি হল কীভাবে?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0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3360" y="269130"/>
            <a:ext cx="26289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305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পাশাপাশি দুটি বেঞ্চের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মুখোমুখী হয়ে বসে দল গঠন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183" y="2895600"/>
            <a:ext cx="1600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উপকরণঃ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4183" y="3501157"/>
                <a:ext cx="8167255" cy="10772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দন্ড চুম্বক ২। গ্যালভানোমিটার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/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বাল্ব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/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𝐿𝐸𝐷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৩। আবেশক ৪। সংযোগ তার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3" y="3501157"/>
                <a:ext cx="8167255" cy="1077218"/>
              </a:xfrm>
              <a:prstGeom prst="rect">
                <a:avLst/>
              </a:prstGeom>
              <a:blipFill>
                <a:blip r:embed="rId2"/>
                <a:stretch>
                  <a:fillRect l="-1863" t="-6145" r="-894" b="-1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1600200"/>
            <a:ext cx="81534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পরীক্ষণের নামঃ চৌম্বকক্ষেত্র দ্বারা তড়িৎ প্রবাহের অস্থিত্ব নির্ণয়। (ফ্যারাডের পরীক্ষা)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358825"/>
            <a:ext cx="13092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সিদ্ধান্তঃ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673025"/>
            <a:ext cx="16002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ফলাফলঃ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385" y="6057781"/>
            <a:ext cx="826521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আবেশকের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057781"/>
            <a:ext cx="8305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 শক্তিশালী চুম্বক ব্যবহার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0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</TotalTime>
  <Words>840</Words>
  <Application>Microsoft Office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Cambria Math</vt:lpstr>
      <vt:lpstr>Verdana</vt:lpstr>
      <vt:lpstr>Calibri</vt:lpstr>
      <vt:lpstr>Calibri Light</vt:lpstr>
      <vt:lpstr>Garamond</vt:lpstr>
      <vt:lpstr>Book Antiqua</vt:lpstr>
      <vt:lpstr>Arial</vt:lpstr>
      <vt:lpstr>NikoshBAN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user</cp:lastModifiedBy>
  <cp:revision>530</cp:revision>
  <dcterms:created xsi:type="dcterms:W3CDTF">2006-08-16T00:00:00Z</dcterms:created>
  <dcterms:modified xsi:type="dcterms:W3CDTF">2024-11-27T14:48:44Z</dcterms:modified>
</cp:coreProperties>
</file>